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74" r:id="rId4"/>
    <p:sldId id="275" r:id="rId5"/>
    <p:sldId id="260" r:id="rId6"/>
    <p:sldId id="273" r:id="rId7"/>
    <p:sldId id="276" r:id="rId8"/>
    <p:sldId id="259" r:id="rId9"/>
  </p:sldIdLst>
  <p:sldSz cx="9144000" cy="5143500" type="screen16x9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F6B"/>
    <a:srgbClr val="007903"/>
    <a:srgbClr val="99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0" autoAdjust="0"/>
    <p:restoredTop sz="86320" autoAdjust="0"/>
  </p:normalViewPr>
  <p:slideViewPr>
    <p:cSldViewPr>
      <p:cViewPr varScale="1">
        <p:scale>
          <a:sx n="126" d="100"/>
          <a:sy n="126" d="100"/>
        </p:scale>
        <p:origin x="13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Resultado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Hoja1!$B$2:$B$4</c:f>
              <c:numCache>
                <c:formatCode>0%</c:formatCode>
                <c:ptCount val="3"/>
                <c:pt idx="0">
                  <c:v>0.93</c:v>
                </c:pt>
                <c:pt idx="1">
                  <c:v>0.96</c:v>
                </c:pt>
                <c:pt idx="2" formatCode="0.00%">
                  <c:v>0.96909999999999996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D-4E38-8174-0DB5CD6B7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6"/>
        <c:overlap val="-30"/>
        <c:axId val="1164530208"/>
        <c:axId val="1164531168"/>
      </c:barChart>
      <c:catAx>
        <c:axId val="116453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64531168"/>
        <c:crosses val="autoZero"/>
        <c:auto val="1"/>
        <c:lblAlgn val="ctr"/>
        <c:lblOffset val="100"/>
        <c:noMultiLvlLbl val="0"/>
      </c:catAx>
      <c:valAx>
        <c:axId val="116453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6453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BDC1CF8-61D8-4810-A346-BFE9E99127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5BCAF9-0CAA-4BD0-9628-BF5DB678175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77D923-CB40-4BD0-97D8-43E7F464DA07}" type="datetimeFigureOut">
              <a:rPr lang="es-CO"/>
              <a:pPr>
                <a:defRPr/>
              </a:pPr>
              <a:t>12/03/2026</a:t>
            </a:fld>
            <a:endParaRPr lang="es-CO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F31FD4F6-BA7B-454F-9912-F1F9087A94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1A070981-BAAE-4837-BBC3-CB03E42CD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D5D201-18D1-4309-BE4D-C7B9C0BECE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D357D2-CBEE-49BB-A5BB-453AADA82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64D9CF1-D5E5-4D22-9B16-B1ACAD768A3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74750"/>
            <a:ext cx="5638800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2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970938" y="8926469"/>
            <a:ext cx="30378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s-CO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74750"/>
            <a:ext cx="5610225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970938" y="8926469"/>
            <a:ext cx="3037840" cy="4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s-CO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1174750"/>
            <a:ext cx="5610225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970938" y="8926469"/>
            <a:ext cx="3037840" cy="4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s-CO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74750"/>
            <a:ext cx="5638800" cy="31718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970938" y="8926469"/>
            <a:ext cx="3037840" cy="47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750" tIns="46875" rIns="93750" bIns="46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s-CO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2BECDE7-5186-478F-9F60-9D650480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6619-1EF1-41BF-9091-9357CAFD2A1B}" type="datetimeFigureOut">
              <a:rPr lang="es-CO"/>
              <a:pPr>
                <a:defRPr/>
              </a:pPr>
              <a:t>12/03/2026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0F5F82E-70A6-47D9-816A-7D26CD42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6A6EC25-2B3B-4C1E-9889-90B46839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A71A-5C6A-4397-B6FA-56FF3A72BA4F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6215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5042AD4-60F9-473B-8193-977FEAE0A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E6DF-1528-454E-80D3-66A81C04D8BE}" type="datetimeFigureOut">
              <a:rPr lang="es-CO"/>
              <a:pPr>
                <a:defRPr/>
              </a:pPr>
              <a:t>12/03/2026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083CCC1-DB75-4CE9-A4EF-3FA1D78B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390C91A-26C9-479E-B98B-F39E1088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72AEE-E400-4BD7-8152-D618B8FB6821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1948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FEB77EC-CB06-43C8-8FE1-39011D3A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C052-40EF-44D3-A5A8-1CE1CB98147D}" type="datetimeFigureOut">
              <a:rPr lang="es-CO"/>
              <a:pPr>
                <a:defRPr/>
              </a:pPr>
              <a:t>12/03/2026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EF7A439-3FF7-43B1-A1B2-99393ACA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9AFDAEF-7C3D-46A7-AA1B-2D3A5F29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4B62B-C019-4984-AB10-9838B82F2FE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57247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F1361B0-1909-48F3-B8B8-35DE42FF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D310-E132-4130-8CAE-475CCACBCC95}" type="datetimeFigureOut">
              <a:rPr lang="es-CO"/>
              <a:pPr>
                <a:defRPr/>
              </a:pPr>
              <a:t>12/03/2026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CB97E11-AD9D-47F3-8F74-E8CEC883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6557BE7-6008-4E4F-AEED-3C706BF2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365ED-9336-431E-BEAC-2651A98490C6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49214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02D757F-01A5-4855-83E4-E2869C61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0F6E-7F8B-4763-9780-1B0D374EA2E4}" type="datetimeFigureOut">
              <a:rPr lang="es-CO"/>
              <a:pPr>
                <a:defRPr/>
              </a:pPr>
              <a:t>12/03/2026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999DFE5-817B-4A46-AA49-2CDBD89E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7DC31EF-9D6B-4E91-8145-512E4D5A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8289-E5A2-4760-9460-7C34AF408BA6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76311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B9679A4-9422-4952-A103-0AF8633A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59F18-E122-49FC-A45C-BE4E48E17025}" type="datetimeFigureOut">
              <a:rPr lang="es-CO"/>
              <a:pPr>
                <a:defRPr/>
              </a:pPr>
              <a:t>12/03/2026</a:t>
            </a:fld>
            <a:endParaRPr lang="es-CO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778B98EC-1BED-459C-9ECB-BE2C12BD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96B223E-5356-4F40-A18C-6AD566CB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96AC-24E1-4D3E-92E6-E453AF1CABB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19913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CF61DECC-D847-41FF-9273-5F50A175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2972-327C-4F84-B714-580944F868EB}" type="datetimeFigureOut">
              <a:rPr lang="es-CO"/>
              <a:pPr>
                <a:defRPr/>
              </a:pPr>
              <a:t>12/03/2026</a:t>
            </a:fld>
            <a:endParaRPr lang="es-CO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C43369C3-59DF-457A-A178-8E9A8DB3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1AF5352F-B3F3-4D28-8282-1A6103E5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B0B0-F6D3-48A6-948D-D4C96395D2ED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4383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9DA7043B-7AB0-46C5-AACB-F7E70854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366A6-4411-4495-A99F-87833E6944C4}" type="datetimeFigureOut">
              <a:rPr lang="es-CO"/>
              <a:pPr>
                <a:defRPr/>
              </a:pPr>
              <a:t>12/03/2026</a:t>
            </a:fld>
            <a:endParaRPr lang="es-CO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13E664E2-7F4A-48DF-99A7-A94FE213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0DFC090D-B679-40BB-8FBD-D98ADD9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752B-34C4-48AF-BDA2-26F0EABF0D4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4712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C5E91DF2-2B5F-443F-B4BD-EADFE055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51FC-935E-44CD-AD01-551934C5AC9D}" type="datetimeFigureOut">
              <a:rPr lang="es-CO"/>
              <a:pPr>
                <a:defRPr/>
              </a:pPr>
              <a:t>12/03/2026</a:t>
            </a:fld>
            <a:endParaRPr lang="es-CO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B8D292CC-FD65-4139-9189-EEEDF109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0DB0A34C-5D16-4832-80BA-8AAD74E1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38AC-CBB4-447A-BA44-0D1914EE74E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0664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0BAFFAD-7EA7-4122-8D48-6D2AD8CE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2CFB-2B05-443D-980F-3F5D96DFEEFC}" type="datetimeFigureOut">
              <a:rPr lang="es-CO"/>
              <a:pPr>
                <a:defRPr/>
              </a:pPr>
              <a:t>12/03/2026</a:t>
            </a:fld>
            <a:endParaRPr lang="es-CO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A3B3E77D-5090-4877-BC3E-D9BA111E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B2BDA4FA-A75C-47B1-97DA-AAE4FC87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36CA-BDCF-4339-9A1B-39BA921BF77C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80140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4DCDAAC0-0290-48C6-892C-F2B42612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FFC2-44B3-4D28-B8D4-D71799C682AB}" type="datetimeFigureOut">
              <a:rPr lang="es-CO"/>
              <a:pPr>
                <a:defRPr/>
              </a:pPr>
              <a:t>12/03/2026</a:t>
            </a:fld>
            <a:endParaRPr lang="es-CO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D1CC34F-E705-4DEE-9E59-A280EDC8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CB15E6C-C777-4AD7-B993-AC751BC6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235C5-942D-4929-8D81-D68FF76A92A7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8553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83452F13-E1D8-4386-BEBE-9168217F5B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15CBC275-84EB-4C7E-BA78-9A3A90955C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60AD6AA-6BBB-40FC-88D1-5618D6208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423D0A-DD38-4A3A-BDBE-95D008102CD4}" type="datetimeFigureOut">
              <a:rPr lang="es-CO"/>
              <a:pPr>
                <a:defRPr/>
              </a:pPr>
              <a:t>12/03/2026</a:t>
            </a:fld>
            <a:endParaRPr lang="es-CO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1581409-1132-435D-9D1B-0AA2C8937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75D2F12-EECA-453A-831F-B278B372F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A9CD72B-BDD7-4A59-A9E8-4A1F59AD436A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2317090" y="629773"/>
            <a:ext cx="4549918" cy="38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72" tIns="33477" rIns="66972" bIns="33477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s-CO" sz="2051" b="1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Facultades</a:t>
            </a:r>
            <a:endParaRPr sz="1319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7423221" y="929621"/>
            <a:ext cx="1118360" cy="67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72" tIns="33477" rIns="66972" bIns="33477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5D8F1"/>
              </a:buClr>
              <a:buSzPts val="5400"/>
            </a:pPr>
            <a:r>
              <a:rPr lang="es-CO" sz="3956" b="1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98%</a:t>
            </a:r>
            <a:endParaRPr sz="1319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" name="Google Shape;110;p15">
            <a:extLst>
              <a:ext uri="{FF2B5EF4-FFF2-40B4-BE49-F238E27FC236}">
                <a16:creationId xmlns:a16="http://schemas.microsoft.com/office/drawing/2014/main" id="{896BA2A7-61F0-15C6-7CCC-CCC1BEB65FFE}"/>
              </a:ext>
            </a:extLst>
          </p:cNvPr>
          <p:cNvSpPr/>
          <p:nvPr/>
        </p:nvSpPr>
        <p:spPr>
          <a:xfrm>
            <a:off x="2100702" y="252550"/>
            <a:ext cx="4657799" cy="38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72" tIns="33477" rIns="66972" bIns="33477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s-CO" sz="2051" b="1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Seguimiento al POA 2025 Trimestre 4</a:t>
            </a:r>
            <a:endParaRPr sz="1319" b="1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" name="Google Shape;98;p14">
            <a:extLst>
              <a:ext uri="{FF2B5EF4-FFF2-40B4-BE49-F238E27FC236}">
                <a16:creationId xmlns:a16="http://schemas.microsoft.com/office/drawing/2014/main" id="{87858D71-3850-EA04-E532-AD0FA791F644}"/>
              </a:ext>
            </a:extLst>
          </p:cNvPr>
          <p:cNvSpPr/>
          <p:nvPr/>
        </p:nvSpPr>
        <p:spPr>
          <a:xfrm>
            <a:off x="819940" y="4063456"/>
            <a:ext cx="4995900" cy="67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72" tIns="33477" rIns="66972" bIns="33477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5400"/>
            </a:pPr>
            <a:r>
              <a:rPr lang="es-CO" sz="3956" b="1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POA general 96,91%</a:t>
            </a:r>
            <a:endParaRPr sz="3956" b="1" dirty="0">
              <a:solidFill>
                <a:srgbClr val="DAE5F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565098-F695-3E9D-6266-E2561D9C1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69" y="992612"/>
            <a:ext cx="5976664" cy="315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" name="Google Shape;102;p14"/>
          <p:cNvCxnSpPr/>
          <p:nvPr/>
        </p:nvCxnSpPr>
        <p:spPr>
          <a:xfrm>
            <a:off x="404905" y="2219473"/>
            <a:ext cx="833419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74A1392-55DB-E0ED-AB7A-22A93866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8" y="1025629"/>
            <a:ext cx="6171407" cy="303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Google Shape;108;p15"/>
          <p:cNvSpPr/>
          <p:nvPr/>
        </p:nvSpPr>
        <p:spPr>
          <a:xfrm>
            <a:off x="2154643" y="593683"/>
            <a:ext cx="4549918" cy="38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72" tIns="33477" rIns="66972" bIns="33477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s-CO" sz="2051" b="1" dirty="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Procesos </a:t>
            </a:r>
            <a:r>
              <a:rPr lang="es-CO" sz="2051" b="1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Misionales</a:t>
            </a:r>
            <a:endParaRPr sz="1319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7324541" y="1025628"/>
            <a:ext cx="1219890" cy="67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72" tIns="33477" rIns="66972" bIns="33477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C5D8F1"/>
              </a:buClr>
              <a:buSzPts val="5400"/>
            </a:pPr>
            <a:r>
              <a:rPr lang="es-CO" sz="3956" b="1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95%</a:t>
            </a:r>
            <a:endParaRPr sz="1319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2100702" y="252550"/>
            <a:ext cx="4657799" cy="38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72" tIns="33477" rIns="66972" bIns="33477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s-CO" sz="2051" b="1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Seguimiento al POA 2025 Trimestre 4</a:t>
            </a:r>
            <a:endParaRPr sz="1319" b="1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13" name="Google Shape;113;p15"/>
          <p:cNvCxnSpPr/>
          <p:nvPr/>
        </p:nvCxnSpPr>
        <p:spPr>
          <a:xfrm rot="10800000" flipH="1">
            <a:off x="412042" y="1739893"/>
            <a:ext cx="8319907" cy="2549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" name="Google Shape;98;p14">
            <a:extLst>
              <a:ext uri="{FF2B5EF4-FFF2-40B4-BE49-F238E27FC236}">
                <a16:creationId xmlns:a16="http://schemas.microsoft.com/office/drawing/2014/main" id="{26062C73-8B90-8770-3F5B-F2B608202E5B}"/>
              </a:ext>
            </a:extLst>
          </p:cNvPr>
          <p:cNvSpPr/>
          <p:nvPr/>
        </p:nvSpPr>
        <p:spPr>
          <a:xfrm>
            <a:off x="819940" y="4063456"/>
            <a:ext cx="4995900" cy="67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72" tIns="33477" rIns="66972" bIns="33477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5400"/>
            </a:pPr>
            <a:r>
              <a:rPr lang="es-CO" sz="3956" b="1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POA general 96,91%</a:t>
            </a:r>
            <a:endParaRPr sz="3956" b="1" dirty="0">
              <a:solidFill>
                <a:srgbClr val="DAE5F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1401980" y="800879"/>
            <a:ext cx="6442934" cy="38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72" tIns="33477" rIns="66972" bIns="33477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s-CO" sz="2051" b="1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Procesos Estratégicos y de Seguimiento y Control</a:t>
            </a:r>
            <a:endParaRPr sz="1319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7252066" y="971504"/>
            <a:ext cx="1186534" cy="67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72" tIns="33477" rIns="66972" bIns="33477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5D8F1"/>
              </a:buClr>
              <a:buSzPts val="5400"/>
            </a:pPr>
            <a:r>
              <a:rPr lang="es-CO" sz="3956" b="1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99%</a:t>
            </a:r>
            <a:endParaRPr sz="1319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" name="Google Shape;110;p15">
            <a:extLst>
              <a:ext uri="{FF2B5EF4-FFF2-40B4-BE49-F238E27FC236}">
                <a16:creationId xmlns:a16="http://schemas.microsoft.com/office/drawing/2014/main" id="{942F0E0E-498D-7D84-5EC3-7C140AD55972}"/>
              </a:ext>
            </a:extLst>
          </p:cNvPr>
          <p:cNvSpPr/>
          <p:nvPr/>
        </p:nvSpPr>
        <p:spPr>
          <a:xfrm>
            <a:off x="2100702" y="252550"/>
            <a:ext cx="4657799" cy="38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72" tIns="33477" rIns="66972" bIns="33477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s-CO" sz="2051" b="1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Seguimiento al POA 2025 Trimestre 4</a:t>
            </a:r>
            <a:endParaRPr sz="1319" b="1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" name="Google Shape;98;p14">
            <a:extLst>
              <a:ext uri="{FF2B5EF4-FFF2-40B4-BE49-F238E27FC236}">
                <a16:creationId xmlns:a16="http://schemas.microsoft.com/office/drawing/2014/main" id="{8E68CE67-0652-A12E-5C39-3B5CDDEA6CCC}"/>
              </a:ext>
            </a:extLst>
          </p:cNvPr>
          <p:cNvSpPr/>
          <p:nvPr/>
        </p:nvSpPr>
        <p:spPr>
          <a:xfrm>
            <a:off x="819940" y="4063456"/>
            <a:ext cx="4995900" cy="67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72" tIns="33477" rIns="66972" bIns="33477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5400"/>
            </a:pPr>
            <a:r>
              <a:rPr lang="es-CO" sz="3956" b="1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POA general 96,91%</a:t>
            </a:r>
            <a:endParaRPr sz="3956" b="1" dirty="0">
              <a:solidFill>
                <a:srgbClr val="DAE5F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7CE76A-17A3-BC71-29F5-4B0DACA1C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21" y="1244846"/>
            <a:ext cx="5473698" cy="28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4" name="Google Shape;124;p16"/>
          <p:cNvCxnSpPr/>
          <p:nvPr/>
        </p:nvCxnSpPr>
        <p:spPr>
          <a:xfrm>
            <a:off x="407757" y="2100627"/>
            <a:ext cx="832847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FBEDCCB-F4A1-2AA3-DF99-C4D60E270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8" y="1020878"/>
            <a:ext cx="6727270" cy="31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Google Shape;130;p17"/>
          <p:cNvSpPr/>
          <p:nvPr/>
        </p:nvSpPr>
        <p:spPr>
          <a:xfrm>
            <a:off x="2066272" y="555030"/>
            <a:ext cx="4826733" cy="38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72" tIns="33477" rIns="66972" bIns="33477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s-CO" sz="2051" b="1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Procesos de Apoyo</a:t>
            </a:r>
            <a:endParaRPr sz="1319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7358387" y="1002408"/>
            <a:ext cx="1154495" cy="67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72" tIns="33477" rIns="66972" bIns="33477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5D8F1"/>
              </a:buClr>
              <a:buSzPts val="5400"/>
            </a:pPr>
            <a:r>
              <a:rPr lang="es-CO" sz="3956" b="1" dirty="0">
                <a:solidFill>
                  <a:srgbClr val="C5D8F1"/>
                </a:solidFill>
                <a:latin typeface="Book Antiqua"/>
                <a:ea typeface="Book Antiqua"/>
                <a:cs typeface="Book Antiqua"/>
                <a:sym typeface="Book Antiqua"/>
              </a:rPr>
              <a:t>96%</a:t>
            </a:r>
            <a:endParaRPr sz="3956" b="1" dirty="0">
              <a:solidFill>
                <a:srgbClr val="C5D8F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" name="Google Shape;110;p15">
            <a:extLst>
              <a:ext uri="{FF2B5EF4-FFF2-40B4-BE49-F238E27FC236}">
                <a16:creationId xmlns:a16="http://schemas.microsoft.com/office/drawing/2014/main" id="{C65B3D1A-26D8-DDBF-8910-A8B2ACFDD94C}"/>
              </a:ext>
            </a:extLst>
          </p:cNvPr>
          <p:cNvSpPr/>
          <p:nvPr/>
        </p:nvSpPr>
        <p:spPr>
          <a:xfrm>
            <a:off x="2100702" y="252550"/>
            <a:ext cx="4657799" cy="38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72" tIns="33477" rIns="66972" bIns="33477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s-CO" sz="2051" b="1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Seguimiento al POA 2025 Trimestre 4</a:t>
            </a:r>
            <a:endParaRPr sz="1319" b="1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" name="Google Shape;98;p14">
            <a:extLst>
              <a:ext uri="{FF2B5EF4-FFF2-40B4-BE49-F238E27FC236}">
                <a16:creationId xmlns:a16="http://schemas.microsoft.com/office/drawing/2014/main" id="{E5627014-AB4D-D28A-ABC7-DB0371853E85}"/>
              </a:ext>
            </a:extLst>
          </p:cNvPr>
          <p:cNvSpPr/>
          <p:nvPr/>
        </p:nvSpPr>
        <p:spPr>
          <a:xfrm>
            <a:off x="819940" y="4063456"/>
            <a:ext cx="5350298" cy="67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72" tIns="33477" rIns="66972" bIns="33477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5400"/>
            </a:pPr>
            <a:r>
              <a:rPr lang="es-CO" sz="3956" b="1" dirty="0">
                <a:solidFill>
                  <a:srgbClr val="DAE5F1"/>
                </a:solidFill>
                <a:latin typeface="Book Antiqua"/>
                <a:ea typeface="Book Antiqua"/>
                <a:cs typeface="Book Antiqua"/>
                <a:sym typeface="Book Antiqua"/>
              </a:rPr>
              <a:t>POA general 96,91%</a:t>
            </a:r>
            <a:endParaRPr sz="3956" b="1" dirty="0">
              <a:solidFill>
                <a:srgbClr val="DAE5F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135" name="Google Shape;135;p17"/>
          <p:cNvCxnSpPr/>
          <p:nvPr/>
        </p:nvCxnSpPr>
        <p:spPr>
          <a:xfrm rot="10800000" flipH="1">
            <a:off x="416328" y="1694162"/>
            <a:ext cx="8311336" cy="1692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8B2EA76-475F-C254-AB2E-5883E6CEFB1D}"/>
              </a:ext>
            </a:extLst>
          </p:cNvPr>
          <p:cNvSpPr txBox="1"/>
          <p:nvPr/>
        </p:nvSpPr>
        <p:spPr>
          <a:xfrm>
            <a:off x="2286000" y="23885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dirty="0">
                <a:effectLst/>
              </a:rPr>
              <a:t> </a:t>
            </a:r>
            <a:endParaRPr lang="es-C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3F663ED-8C80-4039-D2BE-A5B48923D924}"/>
              </a:ext>
            </a:extLst>
          </p:cNvPr>
          <p:cNvSpPr txBox="1"/>
          <p:nvPr/>
        </p:nvSpPr>
        <p:spPr>
          <a:xfrm>
            <a:off x="2286000" y="411510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s-CO" sz="28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Comparativo general POA</a:t>
            </a:r>
            <a:endParaRPr lang="es-CO" b="0" dirty="0">
              <a:effectLst/>
            </a:endParaRPr>
          </a:p>
          <a:p>
            <a:pPr>
              <a:buNone/>
            </a:pPr>
            <a:br>
              <a:rPr lang="es-CO" dirty="0"/>
            </a:br>
            <a:endParaRPr lang="es-CO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B6F3906-A9FE-0146-D97D-34FA53BA0D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283747"/>
              </p:ext>
            </p:extLst>
          </p:nvPr>
        </p:nvGraphicFramePr>
        <p:xfrm>
          <a:off x="2033464" y="1563638"/>
          <a:ext cx="4572000" cy="2197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701EFA8-590C-395C-A333-487C4CB02E56}"/>
              </a:ext>
            </a:extLst>
          </p:cNvPr>
          <p:cNvSpPr txBox="1"/>
          <p:nvPr/>
        </p:nvSpPr>
        <p:spPr>
          <a:xfrm>
            <a:off x="1907704" y="771550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s-CO" sz="2800" b="1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Comparativo general POA</a:t>
            </a:r>
            <a:endParaRPr lang="es-CO" b="0" dirty="0">
              <a:effectLst/>
            </a:endParaRPr>
          </a:p>
          <a:p>
            <a:pPr>
              <a:buNone/>
            </a:pPr>
            <a:br>
              <a:rPr lang="es-CO" dirty="0"/>
            </a:br>
            <a:endParaRPr lang="es-C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CEF52-3E71-59C0-B87C-DA85110BC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26C4FF2-2B20-3F7A-6F03-234BD4E0B0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751"/>
          <a:stretch>
            <a:fillRect/>
          </a:stretch>
        </p:blipFill>
        <p:spPr>
          <a:xfrm>
            <a:off x="659769" y="538628"/>
            <a:ext cx="3845136" cy="409497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0E9D83F-E5B0-1B88-5C72-95D6D6F0BC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751"/>
          <a:stretch>
            <a:fillRect/>
          </a:stretch>
        </p:blipFill>
        <p:spPr>
          <a:xfrm>
            <a:off x="4709235" y="885133"/>
            <a:ext cx="3845134" cy="367784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5BDD16A-5792-4938-27A0-7AF052A7BB1D}"/>
              </a:ext>
            </a:extLst>
          </p:cNvPr>
          <p:cNvSpPr txBox="1"/>
          <p:nvPr/>
        </p:nvSpPr>
        <p:spPr>
          <a:xfrm>
            <a:off x="659770" y="1229607"/>
            <a:ext cx="3845135" cy="347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Nuevos programas académicos técnicos, tecnológicos y posgrados (Programación Web, Desarrollo de software, Seguridad y Salud en el Trabajo, Especialización en Derechos Humanos y Justicia Social)</a:t>
            </a: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MX" sz="879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Creación del programa de Medicina</a:t>
            </a: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MX" sz="879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Resultados de SABER PRO: </a:t>
            </a: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(Meta: 139 – Resultado: 145) </a:t>
            </a: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Buenos resultados en Derecho, Ingeniería Industrial, Enfermería, Lengua Castellana y Lic. Idiomas.</a:t>
            </a: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MX" sz="879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Resultados en Tasa de graduación</a:t>
            </a: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(Meta: 27,28% – Resultados: 46,84%) Buenos resultados en Lic. Edu Infantil, Enfermería y Administración en Finanzas y N.I.</a:t>
            </a: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MX" sz="879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Avances en el Informe de Autoevaluación Institucional</a:t>
            </a: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MX" sz="879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Gestión del Programa de Incremento de la Cobertura PIC y Universidad en tu colegio logrando 973 nuevos cupos entre 2023 y 2025,</a:t>
            </a: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MX" sz="879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Resultados del FURAG-MIPG (86,8 frente a 75,9 del promedio de universidades)</a:t>
            </a: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Cumplimiento en la gestión de los programas de Bienestar, Seguridad y Salud en el Trabajo y Ambiental.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9B6698-C7F9-6C77-0525-5B5169D3AB82}"/>
              </a:ext>
            </a:extLst>
          </p:cNvPr>
          <p:cNvSpPr txBox="1"/>
          <p:nvPr/>
        </p:nvSpPr>
        <p:spPr>
          <a:xfrm>
            <a:off x="4709235" y="1530921"/>
            <a:ext cx="3845136" cy="252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Gestión del proyecto de infraestructura para el programa de medicina.</a:t>
            </a: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MX" sz="879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Continuar los esfuerzos en mejorar la </a:t>
            </a:r>
            <a:r>
              <a:rPr lang="es-MX" sz="879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TASA DE GRADUACIÓN</a:t>
            </a: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de los programas: Ingeniería Agronómica, Mecánica, Física, Acuicultura, Matemáticas, Ingeniería de Alimentos y Estadística.</a:t>
            </a: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MX" sz="879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Continuar los esfuerzos para mejorar los resultados de </a:t>
            </a:r>
            <a:r>
              <a:rPr lang="es-MX" sz="879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SABER PRO</a:t>
            </a: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en mayor medida los programas de Física, Matemáticas, Química y Estadística.</a:t>
            </a: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MX" sz="879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Gestión de nuevas opciones de pregrados en Ciencias Agropecuarias para las diferentes subregiones.</a:t>
            </a: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MX" sz="879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Implementación del modelo pedagógico distancia – virtual con el fin de mejorar cobertura con calidad y optimizar espacios y recursos.</a:t>
            </a: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MX" sz="879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879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Crear SPIN OFF universitarias (Planificado para 2024)</a:t>
            </a:r>
          </a:p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s-MX" sz="879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81DD2C-F977-1B89-73F4-E2E8E06F41FB}"/>
              </a:ext>
            </a:extLst>
          </p:cNvPr>
          <p:cNvSpPr txBox="1"/>
          <p:nvPr/>
        </p:nvSpPr>
        <p:spPr>
          <a:xfrm>
            <a:off x="2051720" y="699542"/>
            <a:ext cx="748923" cy="25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1026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LOGROS</a:t>
            </a:r>
            <a:endParaRPr lang="es-CO" sz="1026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55B7B7-C4F7-7BBC-990C-F06DFFC35E7F}"/>
              </a:ext>
            </a:extLst>
          </p:cNvPr>
          <p:cNvSpPr txBox="1"/>
          <p:nvPr/>
        </p:nvSpPr>
        <p:spPr>
          <a:xfrm>
            <a:off x="6337533" y="1048833"/>
            <a:ext cx="638316" cy="25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6979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s-MX" sz="1026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RETOS</a:t>
            </a:r>
            <a:endParaRPr lang="es-CO" sz="1026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03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348</Words>
  <Application>Microsoft Office PowerPoint</Application>
  <PresentationFormat>Presentación en pantalla (16:9)</PresentationFormat>
  <Paragraphs>56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Book Antiqua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unicordoba</dc:creator>
  <cp:lastModifiedBy>Alberto de la Espriella</cp:lastModifiedBy>
  <cp:revision>26</cp:revision>
  <dcterms:created xsi:type="dcterms:W3CDTF">2020-01-28T16:39:46Z</dcterms:created>
  <dcterms:modified xsi:type="dcterms:W3CDTF">2026-03-12T15:37:52Z</dcterms:modified>
</cp:coreProperties>
</file>