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3" r:id="rId7"/>
  </p:sldIdLst>
  <p:sldSz cx="12422188" cy="7021513"/>
  <p:notesSz cx="7010400" cy="9398000"/>
  <p:embeddedFontLst>
    <p:embeddedFont>
      <p:font typeface="Book Antiqua" panose="02040602050305030304" pitchFamily="18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2155">
          <p15:clr>
            <a:srgbClr val="A4A3A4"/>
          </p15:clr>
        </p15:guide>
        <p15:guide id="6" pos="3742">
          <p15:clr>
            <a:srgbClr val="A4A3A4"/>
          </p15:clr>
        </p15:guide>
        <p15:guide id="7" pos="2959">
          <p15:clr>
            <a:srgbClr val="A4A3A4"/>
          </p15:clr>
        </p15:guide>
        <p15:guide id="8" pos="3844">
          <p15:clr>
            <a:srgbClr val="A4A3A4"/>
          </p15:clr>
        </p15:guide>
        <p15:guide id="9" orient="horz" pos="2217">
          <p15:clr>
            <a:srgbClr val="A4A3A4"/>
          </p15:clr>
        </p15:guide>
        <p15:guide id="10" orient="horz" pos="1663">
          <p15:clr>
            <a:srgbClr val="A4A3A4"/>
          </p15:clr>
        </p15:guide>
        <p15:guide id="11" orient="horz" pos="2949">
          <p15:clr>
            <a:srgbClr val="A4A3A4"/>
          </p15:clr>
        </p15:guide>
        <p15:guide id="12" orient="horz" pos="2212">
          <p15:clr>
            <a:srgbClr val="A4A3A4"/>
          </p15:clr>
        </p15:guide>
        <p15:guide id="13" pos="2931">
          <p15:clr>
            <a:srgbClr val="A4A3A4"/>
          </p15:clr>
        </p15:guide>
        <p15:guide id="14" pos="3809">
          <p15:clr>
            <a:srgbClr val="A4A3A4"/>
          </p15:clr>
        </p15:guide>
        <p15:guide id="15" pos="3012">
          <p15:clr>
            <a:srgbClr val="A4A3A4"/>
          </p15:clr>
        </p15:guide>
        <p15:guide id="16" pos="3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24" y="40"/>
      </p:cViewPr>
      <p:guideLst>
        <p:guide orient="horz" pos="2160"/>
        <p:guide pos="2880"/>
        <p:guide orient="horz" pos="1620"/>
        <p:guide orient="horz" pos="2873"/>
        <p:guide orient="horz" pos="2155"/>
        <p:guide pos="3742"/>
        <p:guide pos="2959"/>
        <p:guide pos="3844"/>
        <p:guide orient="horz" pos="2217"/>
        <p:guide orient="horz" pos="1663"/>
        <p:guide orient="horz" pos="2949"/>
        <p:guide orient="horz" pos="2212"/>
        <p:guide pos="2931"/>
        <p:guide pos="3809"/>
        <p:guide pos="3012"/>
        <p:guide pos="3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2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94429" y="-1634965"/>
            <a:ext cx="4633332" cy="1117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408062" y="1879212"/>
            <a:ext cx="5991041" cy="27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14560" y="-812262"/>
            <a:ext cx="5991041" cy="817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31664" y="2181221"/>
            <a:ext cx="10558860" cy="1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863328" y="3978857"/>
            <a:ext cx="8695532" cy="179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>
                <a:srgbClr val="888888"/>
              </a:buClr>
              <a:buSzPts val="4347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rgbClr val="888888"/>
              </a:buClr>
              <a:buSzPts val="3804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52"/>
              </a:spcBef>
              <a:spcAft>
                <a:spcPts val="0"/>
              </a:spcAft>
              <a:buClr>
                <a:srgbClr val="888888"/>
              </a:buClr>
              <a:buSzPts val="326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1110" y="1638354"/>
            <a:ext cx="11179969" cy="463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81267" y="4511974"/>
            <a:ext cx="10558860" cy="139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34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81267" y="2976017"/>
            <a:ext cx="10558860" cy="153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2717"/>
              <a:buNone/>
              <a:defRPr sz="2717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rgbClr val="888888"/>
              </a:buClr>
              <a:buSzPts val="2445"/>
              <a:buNone/>
              <a:defRPr sz="244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rgbClr val="888888"/>
              </a:buClr>
              <a:buSzPts val="2174"/>
              <a:buNone/>
              <a:defRPr sz="217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2"/>
              <a:buNone/>
              <a:defRPr sz="190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1110" y="1638354"/>
            <a:ext cx="5486466" cy="463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0154" algn="l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chemeClr val="dk1"/>
              </a:buClr>
              <a:buSzPts val="3804"/>
              <a:buChar char="•"/>
              <a:defRPr sz="3804"/>
            </a:lvl1pPr>
            <a:lvl2pPr marL="914400" lvl="1" indent="-435610" algn="l">
              <a:lnSpc>
                <a:spcPct val="100000"/>
              </a:lnSpc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–"/>
              <a:defRPr sz="3259"/>
            </a:lvl2pPr>
            <a:lvl3pPr marL="1371600" lvl="2" indent="-40113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3pPr>
            <a:lvl4pPr marL="1828800" lvl="3" indent="-383857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–"/>
              <a:defRPr sz="2445"/>
            </a:lvl4pPr>
            <a:lvl5pPr marL="2286000" lvl="4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»"/>
              <a:defRPr sz="2445"/>
            </a:lvl5pPr>
            <a:lvl6pPr marL="2743200" lvl="5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6pPr>
            <a:lvl7pPr marL="3200400" lvl="6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7pPr>
            <a:lvl8pPr marL="3657600" lvl="7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8pPr>
            <a:lvl9pPr marL="4114800" lvl="8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314612" y="1638354"/>
            <a:ext cx="5486466" cy="463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0154" algn="l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chemeClr val="dk1"/>
              </a:buClr>
              <a:buSzPts val="3804"/>
              <a:buChar char="•"/>
              <a:defRPr sz="3804"/>
            </a:lvl1pPr>
            <a:lvl2pPr marL="914400" lvl="1" indent="-435610" algn="l">
              <a:lnSpc>
                <a:spcPct val="100000"/>
              </a:lnSpc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–"/>
              <a:defRPr sz="3259"/>
            </a:lvl2pPr>
            <a:lvl3pPr marL="1371600" lvl="2" indent="-40113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3pPr>
            <a:lvl4pPr marL="1828800" lvl="3" indent="-383857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–"/>
              <a:defRPr sz="2445"/>
            </a:lvl4pPr>
            <a:lvl5pPr marL="2286000" lvl="4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»"/>
              <a:defRPr sz="2445"/>
            </a:lvl5pPr>
            <a:lvl6pPr marL="2743200" lvl="5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6pPr>
            <a:lvl7pPr marL="3200400" lvl="6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7pPr>
            <a:lvl8pPr marL="3657600" lvl="7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8pPr>
            <a:lvl9pPr marL="4114800" lvl="8" indent="-383858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1109" y="1571715"/>
            <a:ext cx="5488624" cy="65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None/>
              <a:defRPr sz="3259" b="1"/>
            </a:lvl1pPr>
            <a:lvl2pPr marL="914400" lvl="1" indent="-22860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None/>
              <a:defRPr sz="2717" b="1"/>
            </a:lvl2pPr>
            <a:lvl3pPr marL="1371600" lvl="2" indent="-228600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None/>
              <a:defRPr sz="2445" b="1"/>
            </a:lvl3pPr>
            <a:lvl4pPr marL="1828800" lvl="3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4pPr>
            <a:lvl5pPr marL="2286000" lvl="4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5pPr>
            <a:lvl6pPr marL="2743200" lvl="5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6pPr>
            <a:lvl7pPr marL="3200400" lvl="6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7pPr>
            <a:lvl8pPr marL="3657600" lvl="7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8pPr>
            <a:lvl9pPr marL="4114800" lvl="8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1109" y="2226730"/>
            <a:ext cx="5488624" cy="404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5610" algn="l">
              <a:lnSpc>
                <a:spcPct val="100000"/>
              </a:lnSpc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  <a:defRPr sz="3259"/>
            </a:lvl1pPr>
            <a:lvl2pPr marL="914400" lvl="1" indent="-40113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–"/>
              <a:defRPr sz="2717"/>
            </a:lvl2pPr>
            <a:lvl3pPr marL="1371600" lvl="2" indent="-383857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3pPr>
            <a:lvl4pPr marL="1828800" lvl="3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–"/>
              <a:defRPr sz="2174"/>
            </a:lvl4pPr>
            <a:lvl5pPr marL="2286000" lvl="4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»"/>
              <a:defRPr sz="2174"/>
            </a:lvl5pPr>
            <a:lvl6pPr marL="2743200" lvl="5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6pPr>
            <a:lvl7pPr marL="3200400" lvl="6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7pPr>
            <a:lvl8pPr marL="3657600" lvl="7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8pPr>
            <a:lvl9pPr marL="4114800" lvl="8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310301" y="1571715"/>
            <a:ext cx="5490780" cy="65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None/>
              <a:defRPr sz="3259" b="1"/>
            </a:lvl1pPr>
            <a:lvl2pPr marL="914400" lvl="1" indent="-22860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None/>
              <a:defRPr sz="2717" b="1"/>
            </a:lvl2pPr>
            <a:lvl3pPr marL="1371600" lvl="2" indent="-228600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None/>
              <a:defRPr sz="2445" b="1"/>
            </a:lvl3pPr>
            <a:lvl4pPr marL="1828800" lvl="3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4pPr>
            <a:lvl5pPr marL="2286000" lvl="4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5pPr>
            <a:lvl6pPr marL="2743200" lvl="5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6pPr>
            <a:lvl7pPr marL="3200400" lvl="6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7pPr>
            <a:lvl8pPr marL="3657600" lvl="7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8pPr>
            <a:lvl9pPr marL="4114800" lvl="8" indent="-228600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None/>
              <a:defRPr sz="2174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310301" y="2226730"/>
            <a:ext cx="5490780" cy="404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5610" algn="l">
              <a:lnSpc>
                <a:spcPct val="100000"/>
              </a:lnSpc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  <a:defRPr sz="3259"/>
            </a:lvl1pPr>
            <a:lvl2pPr marL="914400" lvl="1" indent="-40113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–"/>
              <a:defRPr sz="2717"/>
            </a:lvl2pPr>
            <a:lvl3pPr marL="1371600" lvl="2" indent="-383857" algn="l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chemeClr val="dk1"/>
              </a:buClr>
              <a:buSzPts val="2445"/>
              <a:buChar char="•"/>
              <a:defRPr sz="2445"/>
            </a:lvl3pPr>
            <a:lvl4pPr marL="1828800" lvl="3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–"/>
              <a:defRPr sz="2174"/>
            </a:lvl4pPr>
            <a:lvl5pPr marL="2286000" lvl="4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»"/>
              <a:defRPr sz="2174"/>
            </a:lvl5pPr>
            <a:lvl6pPr marL="2743200" lvl="5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6pPr>
            <a:lvl7pPr marL="3200400" lvl="6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7pPr>
            <a:lvl8pPr marL="3657600" lvl="7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8pPr>
            <a:lvl9pPr marL="4114800" lvl="8" indent="-366649" algn="l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dk1"/>
              </a:buClr>
              <a:buSzPts val="2174"/>
              <a:buChar char="•"/>
              <a:defRPr sz="2174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1112" y="279560"/>
            <a:ext cx="4086814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17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856731" y="279562"/>
            <a:ext cx="6944348" cy="59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04635" algn="l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4347"/>
              <a:buChar char="•"/>
              <a:defRPr sz="4347"/>
            </a:lvl1pPr>
            <a:lvl2pPr marL="914400" lvl="1" indent="-470154" algn="l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chemeClr val="dk1"/>
              </a:buClr>
              <a:buSzPts val="3804"/>
              <a:buChar char="–"/>
              <a:defRPr sz="3804"/>
            </a:lvl2pPr>
            <a:lvl3pPr marL="1371600" lvl="2" indent="-435610" algn="l">
              <a:lnSpc>
                <a:spcPct val="100000"/>
              </a:lnSpc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Char char="•"/>
              <a:defRPr sz="3259"/>
            </a:lvl3pPr>
            <a:lvl4pPr marL="1828800" lvl="3" indent="-40113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–"/>
              <a:defRPr sz="2717"/>
            </a:lvl4pPr>
            <a:lvl5pPr marL="2286000" lvl="4" indent="-40113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»"/>
              <a:defRPr sz="2717"/>
            </a:lvl5pPr>
            <a:lvl6pPr marL="2743200" lvl="5" indent="-40113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6pPr>
            <a:lvl7pPr marL="3200400" lvl="6" indent="-401130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7pPr>
            <a:lvl8pPr marL="3657600" lvl="7" indent="-401129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8pPr>
            <a:lvl9pPr marL="4114800" lvl="8" indent="-401129" algn="l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Char char="•"/>
              <a:defRPr sz="2717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1112" y="1469319"/>
            <a:ext cx="4086814" cy="480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2"/>
              <a:buNone/>
              <a:defRPr sz="1902"/>
            </a:lvl1pPr>
            <a:lvl2pPr marL="914400" lvl="1" indent="-228600" algn="l">
              <a:lnSpc>
                <a:spcPct val="100000"/>
              </a:lnSpc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630"/>
              <a:buNone/>
              <a:defRPr sz="1629"/>
            </a:lvl2pPr>
            <a:lvl3pPr marL="1371600" lvl="2" indent="-228600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359"/>
              <a:buNone/>
              <a:defRPr sz="1359"/>
            </a:lvl3pPr>
            <a:lvl4pPr marL="1828800" lvl="3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4pPr>
            <a:lvl5pPr marL="2286000" lvl="4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5pPr>
            <a:lvl6pPr marL="2743200" lvl="5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6pPr>
            <a:lvl7pPr marL="3200400" lvl="6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7pPr>
            <a:lvl8pPr marL="3657600" lvl="7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8pPr>
            <a:lvl9pPr marL="4114800" lvl="8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434836" y="4915059"/>
            <a:ext cx="7453313" cy="58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17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434836" y="627385"/>
            <a:ext cx="7453313" cy="421290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434836" y="5495310"/>
            <a:ext cx="7453313" cy="82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2"/>
              <a:buNone/>
              <a:defRPr sz="1902"/>
            </a:lvl1pPr>
            <a:lvl2pPr marL="914400" lvl="1" indent="-228600" algn="l">
              <a:lnSpc>
                <a:spcPct val="100000"/>
              </a:lnSpc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ts val="1630"/>
              <a:buNone/>
              <a:defRPr sz="1629"/>
            </a:lvl2pPr>
            <a:lvl3pPr marL="1371600" lvl="2" indent="-228600" algn="l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ts val="1359"/>
              <a:buNone/>
              <a:defRPr sz="1359"/>
            </a:lvl3pPr>
            <a:lvl4pPr marL="1828800" lvl="3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4pPr>
            <a:lvl5pPr marL="2286000" lvl="4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5pPr>
            <a:lvl6pPr marL="2743200" lvl="5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6pPr>
            <a:lvl7pPr marL="3200400" lvl="6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7pPr>
            <a:lvl8pPr marL="3657600" lvl="7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8pPr>
            <a:lvl9pPr marL="4114800" lvl="8" indent="-228600" algn="l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>
                <a:schemeClr val="dk1"/>
              </a:buClr>
              <a:buSzPts val="1223"/>
              <a:buNone/>
              <a:defRPr sz="122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1110" y="281727"/>
            <a:ext cx="11179969" cy="117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9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1110" y="1638354"/>
            <a:ext cx="11179969" cy="463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4635" algn="l" rtl="0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>
                <a:schemeClr val="dk1"/>
              </a:buClr>
              <a:buSzPts val="4347"/>
              <a:buFont typeface="Arial"/>
              <a:buChar char="•"/>
              <a:defRPr sz="4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0154" algn="l" rtl="0">
              <a:lnSpc>
                <a:spcPct val="100000"/>
              </a:lnSpc>
              <a:spcBef>
                <a:spcPts val="761"/>
              </a:spcBef>
              <a:spcAft>
                <a:spcPts val="0"/>
              </a:spcAft>
              <a:buClr>
                <a:schemeClr val="dk1"/>
              </a:buClr>
              <a:buSzPts val="3804"/>
              <a:buFont typeface="Arial"/>
              <a:buChar char="–"/>
              <a:defRPr sz="3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5610" algn="l" rtl="0">
              <a:lnSpc>
                <a:spcPct val="100000"/>
              </a:lnSpc>
              <a:spcBef>
                <a:spcPts val="652"/>
              </a:spcBef>
              <a:spcAft>
                <a:spcPts val="0"/>
              </a:spcAft>
              <a:buClr>
                <a:schemeClr val="dk1"/>
              </a:buClr>
              <a:buSzPts val="3260"/>
              <a:buFont typeface="Arial"/>
              <a:buChar char="•"/>
              <a:defRPr sz="32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1130" algn="l" rtl="0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–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1130" algn="l" rtl="0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»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1130" algn="l" rtl="0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•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1130" algn="l" rtl="0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•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1129" algn="l" rtl="0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•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1129" algn="l" rtl="0">
              <a:lnSpc>
                <a:spcPct val="100000"/>
              </a:lnSpc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2717"/>
              <a:buFont typeface="Arial"/>
              <a:buChar char="•"/>
              <a:defRPr sz="27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1109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244248" y="6507904"/>
            <a:ext cx="3933693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902568" y="6507904"/>
            <a:ext cx="2898511" cy="37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29"/>
              <a:buFont typeface="Calibri"/>
              <a:buNone/>
              <a:defRPr sz="1629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16"/>
            <a:ext cx="12422188" cy="69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562218" y="5397808"/>
            <a:ext cx="9269717" cy="42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74"/>
              <a:buFont typeface="Arial"/>
              <a:buNone/>
            </a:pPr>
            <a:r>
              <a:rPr lang="es-CO" sz="2174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Unicórdoba, calidad, innovación e inclusión para la transformación del territorio.</a:t>
            </a:r>
            <a:endParaRPr sz="217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752" y="1651742"/>
            <a:ext cx="7058649" cy="289419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44525" y="4488201"/>
            <a:ext cx="123051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3600"/>
              <a:buFont typeface="Calibri"/>
              <a:buNone/>
            </a:pPr>
            <a:r>
              <a:rPr lang="es-CO" sz="2800" b="1" i="0" u="none" strike="noStrike" cap="none" dirty="0">
                <a:solidFill>
                  <a:srgbClr val="FABF8E"/>
                </a:solidFill>
                <a:latin typeface="Calibri"/>
                <a:ea typeface="Calibri"/>
                <a:cs typeface="Calibri"/>
                <a:sym typeface="Calibri"/>
              </a:rPr>
              <a:t>INFORME DE SEGUIMIENTO DE PLAN OPERATIVO ANUAL 2026</a:t>
            </a:r>
            <a:endParaRPr sz="2800" b="1" i="0" u="none" strike="noStrike" cap="none" dirty="0">
              <a:solidFill>
                <a:srgbClr val="FABF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F8E"/>
              </a:buClr>
              <a:buSzPts val="3600"/>
              <a:buFont typeface="Calibri"/>
              <a:buNone/>
            </a:pPr>
            <a:r>
              <a:rPr lang="es-CO" sz="2800" b="1" dirty="0">
                <a:solidFill>
                  <a:srgbClr val="FABF8E"/>
                </a:solidFill>
                <a:latin typeface="Calibri"/>
                <a:ea typeface="Calibri"/>
                <a:cs typeface="Calibri"/>
                <a:sym typeface="Calibri"/>
              </a:rPr>
              <a:t>Primer Trimestre</a:t>
            </a:r>
            <a:endParaRPr sz="2800" b="1" i="0" u="none" strike="noStrike" cap="none" dirty="0">
              <a:solidFill>
                <a:srgbClr val="FABF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3132864" y="859718"/>
            <a:ext cx="621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None/>
            </a:pPr>
            <a:r>
              <a:rPr lang="es-CO" sz="28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Facultades</a:t>
            </a: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9823429" y="1450942"/>
            <a:ext cx="152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  <a:buFont typeface="Book Antiqua"/>
              <a:buNone/>
            </a:pPr>
            <a:r>
              <a:rPr lang="es-CO" sz="5400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37</a:t>
            </a:r>
            <a:r>
              <a:rPr lang="es-CO" sz="5400" b="1" i="0" u="none" strike="noStrike" cap="none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8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2837468" y="344761"/>
            <a:ext cx="635847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2026 Trimestre 1</a:t>
            </a:r>
            <a:endParaRPr sz="1800" b="1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089069" y="5547118"/>
            <a:ext cx="682002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Book Antiqua"/>
              <a:buNone/>
            </a:pP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</a:t>
            </a:r>
            <a:r>
              <a:rPr lang="es-CO" sz="5400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33</a:t>
            </a: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5400" b="1" i="0" u="none" strike="noStrike" cap="none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2AA1ED0-57AD-2B0D-4F19-C8FCBEC4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61" y="1238020"/>
            <a:ext cx="8601768" cy="454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2911103" y="810450"/>
            <a:ext cx="621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None/>
            </a:pPr>
            <a:r>
              <a:rPr lang="es-CO" sz="28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Procesos </a:t>
            </a:r>
            <a:r>
              <a:rPr lang="es-CO" sz="28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Misionales</a:t>
            </a: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9968652" y="1400109"/>
            <a:ext cx="166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  <a:buFont typeface="Book Antiqua"/>
              <a:buNone/>
            </a:pPr>
            <a:r>
              <a:rPr lang="es-CO" sz="5400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38</a:t>
            </a:r>
            <a:r>
              <a:rPr lang="es-CO" sz="5400" b="1" i="0" u="none" strike="noStrike" cap="none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8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089069" y="5547118"/>
            <a:ext cx="682002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Book Antiqua"/>
              <a:buNone/>
            </a:pP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</a:t>
            </a:r>
            <a:r>
              <a:rPr lang="es-CO" sz="5400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33</a:t>
            </a: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5400" b="1" i="0" u="none" strike="noStrike" cap="none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41422D-23C5-DDF5-ACF8-6C389A17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57" y="1436508"/>
            <a:ext cx="7754893" cy="41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0;p14">
            <a:extLst>
              <a:ext uri="{FF2B5EF4-FFF2-40B4-BE49-F238E27FC236}">
                <a16:creationId xmlns:a16="http://schemas.microsoft.com/office/drawing/2014/main" id="{9B3308D3-548F-53B9-7E15-F91C2DC2F35E}"/>
              </a:ext>
            </a:extLst>
          </p:cNvPr>
          <p:cNvSpPr/>
          <p:nvPr/>
        </p:nvSpPr>
        <p:spPr>
          <a:xfrm>
            <a:off x="2837468" y="344761"/>
            <a:ext cx="635847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2026 Trimestre 1</a:t>
            </a:r>
            <a:endParaRPr sz="1800" b="1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1883626" y="1093299"/>
            <a:ext cx="879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None/>
            </a:pPr>
            <a:r>
              <a:rPr lang="es-CO" sz="28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Procesos Estratégicos y de Seguimiento y Control</a:t>
            </a: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9869714" y="1326223"/>
            <a:ext cx="1619766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  <a:buFont typeface="Book Antiqua"/>
              <a:buNone/>
            </a:pPr>
            <a:r>
              <a:rPr lang="es-CO" sz="5400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30</a:t>
            </a:r>
            <a:r>
              <a:rPr lang="es-CO" sz="5400" b="1" i="0" u="none" strike="noStrike" cap="none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18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089069" y="5547118"/>
            <a:ext cx="682002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Book Antiqua"/>
              <a:buNone/>
            </a:pP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</a:t>
            </a:r>
            <a:r>
              <a:rPr lang="es-CO" sz="5400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33</a:t>
            </a: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5400" b="1" i="0" u="none" strike="noStrike" cap="none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BE77AD-5F76-8156-86D2-E254B017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8" y="1616499"/>
            <a:ext cx="7519985" cy="39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0;p14">
            <a:extLst>
              <a:ext uri="{FF2B5EF4-FFF2-40B4-BE49-F238E27FC236}">
                <a16:creationId xmlns:a16="http://schemas.microsoft.com/office/drawing/2014/main" id="{F2088710-0BEC-C27C-694B-F010C36C4A63}"/>
              </a:ext>
            </a:extLst>
          </p:cNvPr>
          <p:cNvSpPr/>
          <p:nvPr/>
        </p:nvSpPr>
        <p:spPr>
          <a:xfrm>
            <a:off x="2837468" y="344761"/>
            <a:ext cx="635847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2026 Trimestre 1</a:t>
            </a:r>
            <a:endParaRPr sz="1800" b="1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2790466" y="757684"/>
            <a:ext cx="658908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ook Antiqua"/>
              <a:buNone/>
            </a:pPr>
            <a:r>
              <a:rPr lang="es-CO" sz="2800" b="1" i="0" u="none" strike="noStrike" cap="non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Procesos de Apoyo</a:t>
            </a: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10014857" y="1368411"/>
            <a:ext cx="15760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  <a:buFont typeface="Book Antiqua"/>
              <a:buNone/>
            </a:pPr>
            <a:r>
              <a:rPr lang="es-CO" sz="5400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27</a:t>
            </a:r>
            <a:r>
              <a:rPr lang="es-CO" sz="5400" b="1" i="0" u="none" strike="noStrike" cap="none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5400" b="1" i="0" u="none" strike="noStrike" cap="none" dirty="0">
              <a:solidFill>
                <a:srgbClr val="C5D8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1089068" y="5547118"/>
            <a:ext cx="7303817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  <a:buFont typeface="Book Antiqua"/>
              <a:buNone/>
            </a:pP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</a:t>
            </a:r>
            <a:r>
              <a:rPr lang="es-CO" sz="5400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33</a:t>
            </a:r>
            <a:r>
              <a:rPr lang="es-CO" sz="5400" b="1" i="0" u="none" strike="noStrike" cap="none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%</a:t>
            </a:r>
            <a:endParaRPr sz="5400" b="1" i="0" u="none" strike="noStrike" cap="none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34DB67F-4211-8818-8B15-905B483F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47" y="1615060"/>
            <a:ext cx="7458591" cy="35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0;p14">
            <a:extLst>
              <a:ext uri="{FF2B5EF4-FFF2-40B4-BE49-F238E27FC236}">
                <a16:creationId xmlns:a16="http://schemas.microsoft.com/office/drawing/2014/main" id="{ECC7B573-A5A5-510C-B961-C210827C5207}"/>
              </a:ext>
            </a:extLst>
          </p:cNvPr>
          <p:cNvSpPr/>
          <p:nvPr/>
        </p:nvSpPr>
        <p:spPr>
          <a:xfrm>
            <a:off x="2837468" y="344761"/>
            <a:ext cx="635847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 Antiqua"/>
              <a:buNone/>
            </a:pPr>
            <a:r>
              <a:rPr lang="es-CO" sz="2800" b="1" i="0" u="none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2026 Trimestre 1</a:t>
            </a:r>
            <a:endParaRPr sz="1800" b="1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3632" y="2824948"/>
            <a:ext cx="7034926" cy="1371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88</Words>
  <Application>Microsoft Office PowerPoint</Application>
  <PresentationFormat>Personalizado</PresentationFormat>
  <Paragraphs>23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Book Antiqua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Alberto de la Espriella</cp:lastModifiedBy>
  <cp:revision>2</cp:revision>
  <dcterms:modified xsi:type="dcterms:W3CDTF">2026-05-18T15:25:34Z</dcterms:modified>
</cp:coreProperties>
</file>